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2" d="100"/>
          <a:sy n="62" d="100"/>
        </p:scale>
        <p:origin x="-151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BD347C1E-50FE-462F-83D6-C91F04A6850A}" type="datetimeFigureOut">
              <a:rPr lang="ar-IQ" smtClean="0"/>
              <a:t>02/04/1440</a:t>
            </a:fld>
            <a:endParaRPr lang="ar-IQ"/>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ar-IQ"/>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E0F1AB4-E87E-4D52-A03F-276242E344B0}" type="slidenum">
              <a:rPr lang="ar-IQ" smtClean="0"/>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347C1E-50FE-462F-83D6-C91F04A6850A}" type="datetimeFigureOut">
              <a:rPr lang="ar-IQ" smtClean="0"/>
              <a:t>02/04/1440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E0F1AB4-E87E-4D52-A03F-276242E344B0}" type="slidenum">
              <a:rPr lang="ar-IQ" smtClean="0"/>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D347C1E-50FE-462F-83D6-C91F04A6850A}" type="datetimeFigureOut">
              <a:rPr lang="ar-IQ" smtClean="0"/>
              <a:t>02/04/1440</a:t>
            </a:fld>
            <a:endParaRPr lang="ar-IQ"/>
          </a:p>
        </p:txBody>
      </p:sp>
      <p:sp>
        <p:nvSpPr>
          <p:cNvPr id="5" name="Footer Placeholder 4"/>
          <p:cNvSpPr>
            <a:spLocks noGrp="1"/>
          </p:cNvSpPr>
          <p:nvPr>
            <p:ph type="ftr" sz="quarter" idx="11"/>
          </p:nvPr>
        </p:nvSpPr>
        <p:spPr/>
        <p:txBody>
          <a:bodyPr/>
          <a:lstStyle/>
          <a:p>
            <a:endParaRPr lang="ar-IQ"/>
          </a:p>
        </p:txBody>
      </p:sp>
      <p:sp>
        <p:nvSpPr>
          <p:cNvPr id="6" name="Slide Number Placeholder 5"/>
          <p:cNvSpPr>
            <a:spLocks noGrp="1"/>
          </p:cNvSpPr>
          <p:nvPr>
            <p:ph type="sldNum" sz="quarter" idx="12"/>
          </p:nvPr>
        </p:nvSpPr>
        <p:spPr/>
        <p:txBody>
          <a:bodyPr/>
          <a:lstStyle/>
          <a:p>
            <a:fld id="{7E0F1AB4-E87E-4D52-A03F-276242E344B0}" type="slidenum">
              <a:rPr lang="ar-IQ" smtClean="0"/>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BD347C1E-50FE-462F-83D6-C91F04A6850A}" type="datetimeFigureOut">
              <a:rPr lang="ar-IQ" smtClean="0"/>
              <a:t>02/04/1440</a:t>
            </a:fld>
            <a:endParaRPr lang="ar-IQ"/>
          </a:p>
        </p:txBody>
      </p:sp>
      <p:sp>
        <p:nvSpPr>
          <p:cNvPr id="5" name="Footer Placeholder 4"/>
          <p:cNvSpPr>
            <a:spLocks noGrp="1"/>
          </p:cNvSpPr>
          <p:nvPr>
            <p:ph type="ftr" sz="quarter" idx="11"/>
          </p:nvPr>
        </p:nvSpPr>
        <p:spPr>
          <a:xfrm>
            <a:off x="457200" y="6480969"/>
            <a:ext cx="4260056" cy="300831"/>
          </a:xfrm>
        </p:spPr>
        <p:txBody>
          <a:bodyPr/>
          <a:lstStyle/>
          <a:p>
            <a:endParaRPr lang="ar-IQ"/>
          </a:p>
        </p:txBody>
      </p:sp>
      <p:sp>
        <p:nvSpPr>
          <p:cNvPr id="6" name="Slide Number Placeholder 5"/>
          <p:cNvSpPr>
            <a:spLocks noGrp="1"/>
          </p:cNvSpPr>
          <p:nvPr>
            <p:ph type="sldNum" sz="quarter" idx="12"/>
          </p:nvPr>
        </p:nvSpPr>
        <p:spPr/>
        <p:txBody>
          <a:bodyPr/>
          <a:lstStyle/>
          <a:p>
            <a:fld id="{7E0F1AB4-E87E-4D52-A03F-276242E344B0}" type="slidenum">
              <a:rPr lang="ar-IQ" smtClean="0"/>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BD347C1E-50FE-462F-83D6-C91F04A6850A}" type="datetimeFigureOut">
              <a:rPr lang="ar-IQ" smtClean="0"/>
              <a:t>02/04/1440</a:t>
            </a:fld>
            <a:endParaRPr lang="ar-IQ"/>
          </a:p>
        </p:txBody>
      </p:sp>
      <p:sp>
        <p:nvSpPr>
          <p:cNvPr id="5" name="Footer Placeholder 4"/>
          <p:cNvSpPr>
            <a:spLocks noGrp="1"/>
          </p:cNvSpPr>
          <p:nvPr>
            <p:ph type="ftr" sz="quarter" idx="11"/>
          </p:nvPr>
        </p:nvSpPr>
        <p:spPr>
          <a:xfrm>
            <a:off x="2619376" y="6480969"/>
            <a:ext cx="4260056" cy="300831"/>
          </a:xfrm>
        </p:spPr>
        <p:txBody>
          <a:bodyPr/>
          <a:lstStyle/>
          <a:p>
            <a:endParaRPr lang="ar-IQ"/>
          </a:p>
        </p:txBody>
      </p:sp>
      <p:sp>
        <p:nvSpPr>
          <p:cNvPr id="6" name="Slide Number Placeholder 5"/>
          <p:cNvSpPr>
            <a:spLocks noGrp="1"/>
          </p:cNvSpPr>
          <p:nvPr>
            <p:ph type="sldNum" sz="quarter" idx="12"/>
          </p:nvPr>
        </p:nvSpPr>
        <p:spPr>
          <a:xfrm>
            <a:off x="8451056" y="809624"/>
            <a:ext cx="502920" cy="300831"/>
          </a:xfrm>
        </p:spPr>
        <p:txBody>
          <a:bodyPr/>
          <a:lstStyle/>
          <a:p>
            <a:fld id="{7E0F1AB4-E87E-4D52-A03F-276242E344B0}" type="slidenum">
              <a:rPr lang="ar-IQ" smtClean="0"/>
              <a:t>‹#›</a:t>
            </a:fld>
            <a:endParaRPr lang="ar-IQ"/>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BD347C1E-50FE-462F-83D6-C91F04A6850A}" type="datetimeFigureOut">
              <a:rPr lang="ar-IQ" smtClean="0"/>
              <a:t>02/04/1440</a:t>
            </a:fld>
            <a:endParaRPr lang="ar-IQ"/>
          </a:p>
        </p:txBody>
      </p:sp>
      <p:sp>
        <p:nvSpPr>
          <p:cNvPr id="6" name="Footer Placeholder 5"/>
          <p:cNvSpPr>
            <a:spLocks noGrp="1"/>
          </p:cNvSpPr>
          <p:nvPr>
            <p:ph type="ftr" sz="quarter" idx="11"/>
          </p:nvPr>
        </p:nvSpPr>
        <p:spPr>
          <a:xfrm>
            <a:off x="457200" y="6480969"/>
            <a:ext cx="4260056" cy="301752"/>
          </a:xfrm>
        </p:spPr>
        <p:txBody>
          <a:bodyPr/>
          <a:lstStyle/>
          <a:p>
            <a:endParaRPr lang="ar-IQ"/>
          </a:p>
        </p:txBody>
      </p:sp>
      <p:sp>
        <p:nvSpPr>
          <p:cNvPr id="7" name="Slide Number Placeholder 6"/>
          <p:cNvSpPr>
            <a:spLocks noGrp="1"/>
          </p:cNvSpPr>
          <p:nvPr>
            <p:ph type="sldNum" sz="quarter" idx="12"/>
          </p:nvPr>
        </p:nvSpPr>
        <p:spPr>
          <a:xfrm>
            <a:off x="7589520" y="6480969"/>
            <a:ext cx="502920" cy="301752"/>
          </a:xfrm>
        </p:spPr>
        <p:txBody>
          <a:bodyPr/>
          <a:lstStyle/>
          <a:p>
            <a:fld id="{7E0F1AB4-E87E-4D52-A03F-276242E344B0}" type="slidenum">
              <a:rPr lang="ar-IQ" smtClean="0"/>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BD347C1E-50FE-462F-83D6-C91F04A6850A}" type="datetimeFigureOut">
              <a:rPr lang="ar-IQ" smtClean="0"/>
              <a:t>02/04/1440</a:t>
            </a:fld>
            <a:endParaRPr lang="ar-IQ"/>
          </a:p>
        </p:txBody>
      </p:sp>
      <p:sp>
        <p:nvSpPr>
          <p:cNvPr id="8" name="Footer Placeholder 7"/>
          <p:cNvSpPr>
            <a:spLocks noGrp="1"/>
          </p:cNvSpPr>
          <p:nvPr>
            <p:ph type="ftr" sz="quarter" idx="11"/>
          </p:nvPr>
        </p:nvSpPr>
        <p:spPr>
          <a:xfrm>
            <a:off x="457200" y="6480969"/>
            <a:ext cx="4261104" cy="301752"/>
          </a:xfrm>
        </p:spPr>
        <p:txBody>
          <a:bodyPr/>
          <a:lstStyle/>
          <a:p>
            <a:endParaRPr lang="ar-IQ"/>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7E0F1AB4-E87E-4D52-A03F-276242E344B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D347C1E-50FE-462F-83D6-C91F04A6850A}" type="datetimeFigureOut">
              <a:rPr lang="ar-IQ" smtClean="0"/>
              <a:t>02/04/1440</a:t>
            </a:fld>
            <a:endParaRPr lang="ar-IQ"/>
          </a:p>
        </p:txBody>
      </p:sp>
      <p:sp>
        <p:nvSpPr>
          <p:cNvPr id="4" name="Footer Placeholder 3"/>
          <p:cNvSpPr>
            <a:spLocks noGrp="1"/>
          </p:cNvSpPr>
          <p:nvPr>
            <p:ph type="ftr" sz="quarter" idx="11"/>
          </p:nvPr>
        </p:nvSpPr>
        <p:spPr/>
        <p:txBody>
          <a:bodyPr/>
          <a:lstStyle/>
          <a:p>
            <a:endParaRPr lang="ar-IQ"/>
          </a:p>
        </p:txBody>
      </p:sp>
      <p:sp>
        <p:nvSpPr>
          <p:cNvPr id="5" name="Slide Number Placeholder 4"/>
          <p:cNvSpPr>
            <a:spLocks noGrp="1"/>
          </p:cNvSpPr>
          <p:nvPr>
            <p:ph type="sldNum" sz="quarter" idx="12"/>
          </p:nvPr>
        </p:nvSpPr>
        <p:spPr/>
        <p:txBody>
          <a:bodyPr/>
          <a:lstStyle/>
          <a:p>
            <a:fld id="{7E0F1AB4-E87E-4D52-A03F-276242E344B0}" type="slidenum">
              <a:rPr lang="ar-IQ" smtClean="0"/>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BD347C1E-50FE-462F-83D6-C91F04A6850A}" type="datetimeFigureOut">
              <a:rPr lang="ar-IQ" smtClean="0"/>
              <a:t>02/04/1440</a:t>
            </a:fld>
            <a:endParaRPr lang="ar-IQ"/>
          </a:p>
        </p:txBody>
      </p:sp>
      <p:sp>
        <p:nvSpPr>
          <p:cNvPr id="3" name="Footer Placeholder 2"/>
          <p:cNvSpPr>
            <a:spLocks noGrp="1"/>
          </p:cNvSpPr>
          <p:nvPr>
            <p:ph type="ftr" sz="quarter" idx="11"/>
          </p:nvPr>
        </p:nvSpPr>
        <p:spPr>
          <a:xfrm>
            <a:off x="457200" y="6481890"/>
            <a:ext cx="4260056" cy="300831"/>
          </a:xfrm>
        </p:spPr>
        <p:txBody>
          <a:bodyPr/>
          <a:lstStyle/>
          <a:p>
            <a:endParaRPr lang="ar-IQ"/>
          </a:p>
        </p:txBody>
      </p:sp>
      <p:sp>
        <p:nvSpPr>
          <p:cNvPr id="4" name="Slide Number Placeholder 3"/>
          <p:cNvSpPr>
            <a:spLocks noGrp="1"/>
          </p:cNvSpPr>
          <p:nvPr>
            <p:ph type="sldNum" sz="quarter" idx="12"/>
          </p:nvPr>
        </p:nvSpPr>
        <p:spPr>
          <a:xfrm>
            <a:off x="7589520" y="6480969"/>
            <a:ext cx="502920" cy="301752"/>
          </a:xfrm>
        </p:spPr>
        <p:txBody>
          <a:bodyPr/>
          <a:lstStyle/>
          <a:p>
            <a:fld id="{7E0F1AB4-E87E-4D52-A03F-276242E344B0}" type="slidenum">
              <a:rPr lang="ar-IQ" smtClean="0"/>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BD347C1E-50FE-462F-83D6-C91F04A6850A}" type="datetimeFigureOut">
              <a:rPr lang="ar-IQ" smtClean="0"/>
              <a:t>02/04/1440</a:t>
            </a:fld>
            <a:endParaRPr lang="ar-IQ"/>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E0F1AB4-E87E-4D52-A03F-276242E344B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BD347C1E-50FE-462F-83D6-C91F04A6850A}" type="datetimeFigureOut">
              <a:rPr lang="ar-IQ" smtClean="0"/>
              <a:t>02/04/1440</a:t>
            </a:fld>
            <a:endParaRPr lang="ar-IQ"/>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ar-IQ"/>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7E0F1AB4-E87E-4D52-A03F-276242E344B0}" type="slidenum">
              <a:rPr lang="ar-IQ" smtClean="0"/>
              <a:t>‹#›</a:t>
            </a:fld>
            <a:endParaRPr lang="ar-IQ"/>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BD347C1E-50FE-462F-83D6-C91F04A6850A}" type="datetimeFigureOut">
              <a:rPr lang="ar-IQ" smtClean="0"/>
              <a:t>02/04/1440</a:t>
            </a:fld>
            <a:endParaRPr lang="ar-IQ"/>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ar-IQ"/>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E0F1AB4-E87E-4D52-A03F-276242E344B0}" type="slidenum">
              <a:rPr lang="ar-IQ" smtClean="0"/>
              <a:t>‹#›</a:t>
            </a:fld>
            <a:endParaRPr lang="ar-IQ"/>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1"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r" rtl="1"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r" rtl="1"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r" rtl="1"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r" rtl="1"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r" rtl="1"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r" rtl="1"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r" rtl="1"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1520" y="332656"/>
            <a:ext cx="8532440" cy="6075509"/>
          </a:xfrm>
          <a:prstGeom prst="rect">
            <a:avLst/>
          </a:prstGeom>
        </p:spPr>
        <p:txBody>
          <a:bodyPr wrap="square">
            <a:spAutoFit/>
          </a:bodyPr>
          <a:lstStyle/>
          <a:p>
            <a:pPr marL="342900" lvl="0" indent="-342900" algn="just">
              <a:lnSpc>
                <a:spcPct val="115000"/>
              </a:lnSpc>
              <a:buFont typeface="Wingdings"/>
              <a:buChar char=""/>
            </a:pPr>
            <a:r>
              <a:rPr lang="ar-SA" sz="3200" b="1" dirty="0">
                <a:solidFill>
                  <a:srgbClr val="FF0000"/>
                </a:solidFill>
                <a:ea typeface="Times New Roman"/>
                <a:cs typeface="Simplified Arabic"/>
              </a:rPr>
              <a:t>التصويب السلمي :</a:t>
            </a:r>
            <a:endParaRPr lang="en-US" sz="3200" b="1" dirty="0">
              <a:solidFill>
                <a:srgbClr val="FF0000"/>
              </a:solidFill>
              <a:ea typeface="Calibri"/>
              <a:cs typeface="Arial"/>
            </a:endParaRPr>
          </a:p>
          <a:p>
            <a:pPr algn="just"/>
            <a:r>
              <a:rPr lang="ar-SA" sz="3200" dirty="0" smtClean="0">
                <a:effectLst/>
                <a:ea typeface="Times New Roman"/>
                <a:cs typeface="Simplified Arabic"/>
              </a:rPr>
              <a:t>يؤدى هذا النوع من التصويب في حالة تحرك اللاعب في اتجاه الهدف ويمكن أن يؤدى دون طبطبة إذا استلم تمريرة من زميل وهو قريب من السلة، أو يؤدى مع الطبطبة إذا كان بعيداً عن السلة، ويستخدم اللاعب خطوات اقتراب خاصة بعد انتهائه من الطبطبة أو بعد استلامه للكرة من زميل حتى يتسنى له الاقتراب أكثر ما يمكن من السلة، ويجب على اللاعب عند اداء هذه المهارة أن يراعي قانونية هذه الخطوات حتى لا يقع في مخالفة الجري بالكرة.</a:t>
            </a:r>
            <a:r>
              <a:rPr lang="ar-IQ" sz="3200" dirty="0" smtClean="0">
                <a:effectLst/>
                <a:ea typeface="Times New Roman"/>
                <a:cs typeface="Simplified Arabic"/>
              </a:rPr>
              <a:t> وقد تختلف مسافة الخطوات القانونية التي يؤديها اللاعب بالكرة تبعاً لإختلاف المكان الذي بدأ منه لكي يصل اللاعب إلى أقرب نقطة من الهدف مع القفز للأعلى لتحقيق ضمان إصابة السلة مع حماية الكرة من المنافس. </a:t>
            </a:r>
            <a:endParaRPr lang="ar-IQ" sz="3200" dirty="0"/>
          </a:p>
        </p:txBody>
      </p:sp>
    </p:spTree>
    <p:extLst>
      <p:ext uri="{BB962C8B-B14F-4D97-AF65-F5344CB8AC3E}">
        <p14:creationId xmlns:p14="http://schemas.microsoft.com/office/powerpoint/2010/main" val="19973179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332656"/>
            <a:ext cx="8604448" cy="5749266"/>
          </a:xfrm>
          <a:prstGeom prst="rect">
            <a:avLst/>
          </a:prstGeom>
        </p:spPr>
        <p:txBody>
          <a:bodyPr wrap="square">
            <a:spAutoFit/>
          </a:bodyPr>
          <a:lstStyle/>
          <a:p>
            <a:pPr algn="just">
              <a:lnSpc>
                <a:spcPct val="115000"/>
              </a:lnSpc>
            </a:pPr>
            <a:r>
              <a:rPr lang="ar-SA" sz="4000" b="1" dirty="0" smtClean="0">
                <a:solidFill>
                  <a:srgbClr val="FF0000"/>
                </a:solidFill>
                <a:effectLst/>
                <a:latin typeface="Calibri"/>
                <a:ea typeface="Times New Roman"/>
                <a:cs typeface="Simplified Arabic"/>
              </a:rPr>
              <a:t>طريقة الاداء :</a:t>
            </a:r>
            <a:endParaRPr lang="en-US" sz="4000" b="1" dirty="0" smtClean="0">
              <a:solidFill>
                <a:srgbClr val="FF0000"/>
              </a:solidFill>
              <a:effectLst/>
              <a:latin typeface="Calibri"/>
              <a:ea typeface="Calibri"/>
              <a:cs typeface="Arial"/>
            </a:endParaRPr>
          </a:p>
          <a:p>
            <a:pPr marL="365125" lvl="0" indent="-365125" algn="just">
              <a:lnSpc>
                <a:spcPct val="115000"/>
              </a:lnSpc>
            </a:pPr>
            <a:r>
              <a:rPr lang="en-US" sz="3200" dirty="0" smtClean="0">
                <a:effectLst/>
                <a:latin typeface="Calibri"/>
                <a:ea typeface="Times New Roman"/>
                <a:cs typeface="Simplified Arabic"/>
              </a:rPr>
              <a:t> </a:t>
            </a:r>
            <a:r>
              <a:rPr lang="en-US" sz="3200" b="1" dirty="0">
                <a:solidFill>
                  <a:srgbClr val="FF0000"/>
                </a:solidFill>
                <a:latin typeface="Calibri"/>
                <a:ea typeface="Times New Roman"/>
                <a:cs typeface="Simplified Arabic"/>
              </a:rPr>
              <a:t>-1</a:t>
            </a:r>
            <a:r>
              <a:rPr lang="ar-SA" sz="3200" dirty="0" smtClean="0">
                <a:effectLst/>
                <a:latin typeface="Calibri"/>
                <a:ea typeface="Times New Roman"/>
                <a:cs typeface="Simplified Arabic"/>
              </a:rPr>
              <a:t>عند استلام الكرة من زميل أو مسكها بعد الطبطبة يأخذ خطوة اقتراب من رجل اليد المصوبة اليمنى(مثلاً).</a:t>
            </a:r>
            <a:endParaRPr lang="en-US" sz="3200" dirty="0" smtClean="0">
              <a:effectLst/>
              <a:latin typeface="Calibri"/>
              <a:ea typeface="Calibri"/>
              <a:cs typeface="Arial"/>
            </a:endParaRPr>
          </a:p>
          <a:p>
            <a:pPr marL="365125" lvl="0" indent="-365125" algn="just">
              <a:lnSpc>
                <a:spcPct val="115000"/>
              </a:lnSpc>
            </a:pPr>
            <a:r>
              <a:rPr lang="en-GB" sz="3200" dirty="0" smtClean="0">
                <a:effectLst/>
                <a:latin typeface="Calibri"/>
                <a:ea typeface="Times New Roman"/>
                <a:cs typeface="Simplified Arabic"/>
              </a:rPr>
              <a:t> </a:t>
            </a:r>
            <a:r>
              <a:rPr lang="en-GB" sz="3200" b="1" dirty="0">
                <a:solidFill>
                  <a:srgbClr val="FF0000"/>
                </a:solidFill>
                <a:latin typeface="Calibri"/>
                <a:ea typeface="Times New Roman"/>
                <a:cs typeface="Simplified Arabic"/>
              </a:rPr>
              <a:t>-2</a:t>
            </a:r>
            <a:r>
              <a:rPr lang="ar-SA" sz="3200" dirty="0" smtClean="0">
                <a:effectLst/>
                <a:latin typeface="Calibri"/>
                <a:ea typeface="Times New Roman"/>
                <a:cs typeface="Simplified Arabic"/>
              </a:rPr>
              <a:t>يأخذ خطوة بالرجل الأخرى وهي قدم الإرتقاء مع رفع اليد المصوبة للأعلى ليكتسب أعلى ارتفاع، </a:t>
            </a:r>
            <a:endParaRPr lang="en-US" sz="3200" dirty="0" smtClean="0">
              <a:effectLst/>
              <a:latin typeface="Calibri"/>
              <a:ea typeface="Calibri"/>
              <a:cs typeface="Arial"/>
            </a:endParaRPr>
          </a:p>
          <a:p>
            <a:pPr marL="365125" lvl="0" indent="-365125" algn="just">
              <a:lnSpc>
                <a:spcPct val="115000"/>
              </a:lnSpc>
              <a:tabLst>
                <a:tab pos="441325" algn="l"/>
              </a:tabLst>
            </a:pPr>
            <a:r>
              <a:rPr lang="en-US" sz="3200" dirty="0" smtClean="0">
                <a:effectLst/>
                <a:latin typeface="Calibri"/>
                <a:ea typeface="Times New Roman"/>
                <a:cs typeface="Simplified Arabic"/>
              </a:rPr>
              <a:t> </a:t>
            </a:r>
            <a:r>
              <a:rPr lang="en-US" sz="3200" b="1" dirty="0">
                <a:solidFill>
                  <a:srgbClr val="FF0000"/>
                </a:solidFill>
                <a:latin typeface="Calibri"/>
                <a:ea typeface="Times New Roman"/>
                <a:cs typeface="Simplified Arabic"/>
              </a:rPr>
              <a:t>-3</a:t>
            </a:r>
            <a:r>
              <a:rPr lang="ar-SA" sz="3200" dirty="0" smtClean="0">
                <a:effectLst/>
                <a:latin typeface="Calibri"/>
                <a:ea typeface="Times New Roman"/>
                <a:cs typeface="Simplified Arabic"/>
              </a:rPr>
              <a:t>توجيه الكرة الى السلة بصورة غير مباشرة وذلك باستعمال اللوحة الخلفية والمستطيل المرسوم عليها لضمان إصابة السلة.</a:t>
            </a:r>
            <a:endParaRPr lang="en-US" sz="3200" dirty="0" smtClean="0">
              <a:effectLst/>
              <a:latin typeface="Calibri"/>
              <a:ea typeface="Calibri"/>
              <a:cs typeface="Arial"/>
            </a:endParaRPr>
          </a:p>
          <a:p>
            <a:pPr lvl="0" algn="just">
              <a:lnSpc>
                <a:spcPct val="115000"/>
              </a:lnSpc>
            </a:pPr>
            <a:r>
              <a:rPr lang="en-US" sz="3200" dirty="0" smtClean="0">
                <a:effectLst/>
                <a:latin typeface="Calibri"/>
                <a:ea typeface="Times New Roman"/>
                <a:cs typeface="Simplified Arabic"/>
              </a:rPr>
              <a:t> </a:t>
            </a:r>
            <a:r>
              <a:rPr lang="en-US" sz="3200" dirty="0">
                <a:solidFill>
                  <a:srgbClr val="FF0000"/>
                </a:solidFill>
                <a:latin typeface="Calibri"/>
                <a:ea typeface="Times New Roman"/>
                <a:cs typeface="Simplified Arabic"/>
              </a:rPr>
              <a:t>-4</a:t>
            </a:r>
            <a:r>
              <a:rPr lang="ar-SA" sz="3200" dirty="0" smtClean="0">
                <a:effectLst/>
                <a:latin typeface="Calibri"/>
                <a:ea typeface="Times New Roman"/>
                <a:cs typeface="Simplified Arabic"/>
              </a:rPr>
              <a:t>تركيز النظر على النقطة المحددة للتصويب. </a:t>
            </a:r>
            <a:endParaRPr lang="en-US" sz="3200" dirty="0" smtClean="0">
              <a:effectLst/>
              <a:latin typeface="Calibri"/>
              <a:ea typeface="Calibri"/>
              <a:cs typeface="Arial"/>
            </a:endParaRPr>
          </a:p>
          <a:p>
            <a:pPr marL="441325" indent="-441325" algn="just"/>
            <a:r>
              <a:rPr lang="en-US" sz="3200" dirty="0" smtClean="0">
                <a:effectLst/>
                <a:ea typeface="Times New Roman"/>
                <a:cs typeface="Simplified Arabic"/>
              </a:rPr>
              <a:t> </a:t>
            </a:r>
            <a:r>
              <a:rPr lang="en-US" sz="3200" b="1" dirty="0">
                <a:solidFill>
                  <a:srgbClr val="FF0000"/>
                </a:solidFill>
                <a:latin typeface="Calibri"/>
                <a:ea typeface="Times New Roman"/>
                <a:cs typeface="Simplified Arabic"/>
              </a:rPr>
              <a:t>-5</a:t>
            </a:r>
            <a:r>
              <a:rPr lang="ar-SA" sz="3200" dirty="0" smtClean="0">
                <a:effectLst/>
                <a:ea typeface="Times New Roman"/>
                <a:cs typeface="Simplified Arabic"/>
              </a:rPr>
              <a:t>الهبوط على القدمين معا حتى لا يندفع اللاعب بعيداً عن السلة ليتمكن من متابعة الكرة مرة أخرى في حالة فشل الاصابة.</a:t>
            </a:r>
            <a:endParaRPr lang="ar-IQ" sz="3200" dirty="0"/>
          </a:p>
        </p:txBody>
      </p:sp>
    </p:spTree>
    <p:extLst>
      <p:ext uri="{BB962C8B-B14F-4D97-AF65-F5344CB8AC3E}">
        <p14:creationId xmlns:p14="http://schemas.microsoft.com/office/powerpoint/2010/main" val="13279486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extLst>
              <a:ext uri="{28A0092B-C50C-407E-A947-70E740481C1C}">
                <a14:useLocalDpi xmlns:a14="http://schemas.microsoft.com/office/drawing/2010/main" val="0"/>
              </a:ext>
            </a:extLst>
          </a:blip>
          <a:srcRect/>
          <a:stretch>
            <a:fillRect/>
          </a:stretch>
        </p:blipFill>
        <p:spPr bwMode="auto">
          <a:xfrm>
            <a:off x="2483768" y="2996952"/>
            <a:ext cx="4359581" cy="2592288"/>
          </a:xfrm>
          <a:prstGeom prst="rect">
            <a:avLst/>
          </a:prstGeom>
          <a:noFill/>
        </p:spPr>
      </p:pic>
      <p:pic>
        <p:nvPicPr>
          <p:cNvPr id="3" name="Picture 2"/>
          <p:cNvPicPr/>
          <p:nvPr/>
        </p:nvPicPr>
        <p:blipFill>
          <a:blip r:embed="rId3">
            <a:extLst>
              <a:ext uri="{28A0092B-C50C-407E-A947-70E740481C1C}">
                <a14:useLocalDpi xmlns:a14="http://schemas.microsoft.com/office/drawing/2010/main" val="0"/>
              </a:ext>
            </a:extLst>
          </a:blip>
          <a:srcRect b="10204"/>
          <a:stretch>
            <a:fillRect/>
          </a:stretch>
        </p:blipFill>
        <p:spPr bwMode="auto">
          <a:xfrm>
            <a:off x="5125642" y="404663"/>
            <a:ext cx="2520280" cy="2592289"/>
          </a:xfrm>
          <a:prstGeom prst="rect">
            <a:avLst/>
          </a:prstGeom>
          <a:noFill/>
          <a:effectLst>
            <a:outerShdw dist="107763" dir="13500000" algn="ctr" rotWithShape="0">
              <a:srgbClr val="808080">
                <a:alpha val="50000"/>
              </a:srgbClr>
            </a:outerShdw>
          </a:effectLst>
        </p:spPr>
      </p:pic>
      <p:pic>
        <p:nvPicPr>
          <p:cNvPr id="4" name="Picture 3"/>
          <p:cNvPicPr/>
          <p:nvPr/>
        </p:nvPicPr>
        <p:blipFill>
          <a:blip r:embed="rId4">
            <a:extLst>
              <a:ext uri="{28A0092B-C50C-407E-A947-70E740481C1C}">
                <a14:useLocalDpi xmlns:a14="http://schemas.microsoft.com/office/drawing/2010/main" val="0"/>
              </a:ext>
            </a:extLst>
          </a:blip>
          <a:srcRect b="8202"/>
          <a:stretch>
            <a:fillRect/>
          </a:stretch>
        </p:blipFill>
        <p:spPr bwMode="auto">
          <a:xfrm>
            <a:off x="1832558" y="417364"/>
            <a:ext cx="2880320" cy="2579588"/>
          </a:xfrm>
          <a:prstGeom prst="rect">
            <a:avLst/>
          </a:prstGeom>
          <a:noFill/>
          <a:effectLst>
            <a:outerShdw dist="107763" dir="13500000" algn="ctr" rotWithShape="0">
              <a:srgbClr val="808080">
                <a:alpha val="50000"/>
              </a:srgbClr>
            </a:outerShdw>
          </a:effectLst>
        </p:spPr>
      </p:pic>
      <p:pic>
        <p:nvPicPr>
          <p:cNvPr id="5" name="Picture 4"/>
          <p:cNvPicPr/>
          <p:nvPr/>
        </p:nvPicPr>
        <p:blipFill>
          <a:blip r:embed="rId5">
            <a:extLst>
              <a:ext uri="{28A0092B-C50C-407E-A947-70E740481C1C}">
                <a14:useLocalDpi xmlns:a14="http://schemas.microsoft.com/office/drawing/2010/main" val="0"/>
              </a:ext>
            </a:extLst>
          </a:blip>
          <a:srcRect l="1532" t="4762" r="893" b="16316"/>
          <a:stretch>
            <a:fillRect/>
          </a:stretch>
        </p:blipFill>
        <p:spPr bwMode="auto">
          <a:xfrm>
            <a:off x="2483769" y="5282902"/>
            <a:ext cx="4359580" cy="1458466"/>
          </a:xfrm>
          <a:prstGeom prst="rect">
            <a:avLst/>
          </a:prstGeom>
          <a:noFill/>
        </p:spPr>
      </p:pic>
    </p:spTree>
    <p:extLst>
      <p:ext uri="{BB962C8B-B14F-4D97-AF65-F5344CB8AC3E}">
        <p14:creationId xmlns:p14="http://schemas.microsoft.com/office/powerpoint/2010/main" val="11988790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9</TotalTime>
  <Words>220</Words>
  <Application>Microsoft Office PowerPoint</Application>
  <PresentationFormat>On-screen Show (4:3)</PresentationFormat>
  <Paragraphs>8</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Verve</vt:lpstr>
      <vt:lpstr>PowerPoint Presentation</vt:lpstr>
      <vt:lpstr>PowerPoint Presentation</vt:lpstr>
      <vt:lpstr>PowerPoint Presentation</vt:lpstr>
    </vt:vector>
  </TitlesOfParts>
  <Company>SACC - ANAS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Ali</dc:creator>
  <cp:lastModifiedBy>Ali</cp:lastModifiedBy>
  <cp:revision>1</cp:revision>
  <dcterms:created xsi:type="dcterms:W3CDTF">2018-12-10T13:04:58Z</dcterms:created>
  <dcterms:modified xsi:type="dcterms:W3CDTF">2018-12-10T13:14:12Z</dcterms:modified>
</cp:coreProperties>
</file>